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 id="214748366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Lst>
  <p:sldSz cy="5143500" cx="9144000"/>
  <p:notesSz cx="6858000" cy="9144000"/>
  <p:embeddedFontLst>
    <p:embeddedFont>
      <p:font typeface="Encode Sans Black"/>
      <p:bold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my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3.xml"/><Relationship Id="rId22" Type="http://schemas.openxmlformats.org/officeDocument/2006/relationships/font" Target="fonts/OpenSans-italic.fntdata"/><Relationship Id="rId10" Type="http://schemas.openxmlformats.org/officeDocument/2006/relationships/slide" Target="slides/slide2.xml"/><Relationship Id="rId21" Type="http://schemas.openxmlformats.org/officeDocument/2006/relationships/font" Target="fonts/OpenSans-bold.fntdata"/><Relationship Id="rId13" Type="http://schemas.openxmlformats.org/officeDocument/2006/relationships/slide" Target="slides/slide5.xml"/><Relationship Id="rId12" Type="http://schemas.openxmlformats.org/officeDocument/2006/relationships/slide" Target="slides/slide4.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5" Type="http://schemas.openxmlformats.org/officeDocument/2006/relationships/slideMaster" Target="slideMasters/slideMaster1.xml"/><Relationship Id="rId19" Type="http://schemas.openxmlformats.org/officeDocument/2006/relationships/font" Target="fonts/EncodeSansBlack-bold.fntdata"/><Relationship Id="rId6" Type="http://schemas.openxmlformats.org/officeDocument/2006/relationships/slideMaster" Target="slideMasters/slideMaster2.xml"/><Relationship Id="rId18" Type="http://schemas.openxmlformats.org/officeDocument/2006/relationships/slide" Target="slides/slide10.xml"/><Relationship Id="rId7" Type="http://schemas.openxmlformats.org/officeDocument/2006/relationships/slideMaster" Target="slideMasters/slideMaster3.xml"/><Relationship Id="rId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30T04:28:15.255">
    <p:pos x="290" y="1090"/>
    <p:text>One thing that's interesting that might be good to reflect on is that 1) there are some platforms that are dedicated to subletting and have features specifically tailored to it like filters etc. 2) yet we still see the most activity on generic platforms like Facebook Groups, where there aren't these specific features tailored to this use case. Why is that? What benefit does a FB group provide that people really like? It may be important to not lose that aspect when designing a new platform.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67f36d1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2667f36d14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67f36d1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667f36d14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67f36d14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667f36d14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67f36d1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thevina</a:t>
            </a:r>
            <a:endParaRPr/>
          </a:p>
        </p:txBody>
      </p:sp>
      <p:sp>
        <p:nvSpPr>
          <p:cNvPr id="90" name="Google Shape;90;g2667f36d14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67f36d14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thevina</a:t>
            </a:r>
            <a:br>
              <a:rPr lang="en-US"/>
            </a:br>
            <a:br>
              <a:rPr lang="en-US"/>
            </a:br>
            <a:r>
              <a:rPr lang="en-US"/>
              <a:t>besides the physical space of the area being listed</a:t>
            </a:r>
            <a:endParaRPr/>
          </a:p>
        </p:txBody>
      </p:sp>
      <p:sp>
        <p:nvSpPr>
          <p:cNvPr id="96" name="Google Shape;96;g2667f36d14e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67f36d14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667f36d14e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67f36d14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67f36d14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67f36d14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667f36d14e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2_Title Slide">
    <p:bg>
      <p:bgPr>
        <a:solidFill>
          <a:schemeClr val="dk1"/>
        </a:solidFill>
      </p:bgPr>
    </p:bg>
    <p:spTree>
      <p:nvGrpSpPr>
        <p:cNvPr id="6" name="Shape 6"/>
        <p:cNvGrpSpPr/>
        <p:nvPr/>
      </p:nvGrpSpPr>
      <p:grpSpPr>
        <a:xfrm>
          <a:off x="0" y="0"/>
          <a:ext cx="0" cy="0"/>
          <a:chOff x="0" y="0"/>
          <a:chExt cx="0" cy="0"/>
        </a:xfrm>
      </p:grpSpPr>
      <p:pic>
        <p:nvPicPr>
          <p:cNvPr descr="UW_W Logo_White.png" id="7" name="Google Shape;7;p2"/>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8" name="Google Shape;8;p2"/>
          <p:cNvPicPr preferRelativeResize="0"/>
          <p:nvPr/>
        </p:nvPicPr>
        <p:blipFill rotWithShape="1">
          <a:blip r:embed="rId3">
            <a:alphaModFix/>
          </a:blip>
          <a:srcRect b="0" l="0" r="0" t="0"/>
          <a:stretch/>
        </p:blipFill>
        <p:spPr>
          <a:xfrm>
            <a:off x="568081" y="4598607"/>
            <a:ext cx="2416273" cy="213486"/>
          </a:xfrm>
          <a:prstGeom prst="rect">
            <a:avLst/>
          </a:prstGeom>
          <a:noFill/>
          <a:ln>
            <a:noFill/>
          </a:ln>
        </p:spPr>
      </p:pic>
      <p:pic>
        <p:nvPicPr>
          <p:cNvPr id="9" name="Google Shape;9;p2"/>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10" name="Google Shape;10;p2"/>
          <p:cNvSpPr txBox="1"/>
          <p:nvPr>
            <p:ph type="title"/>
          </p:nvPr>
        </p:nvSpPr>
        <p:spPr>
          <a:xfrm>
            <a:off x="460375" y="644993"/>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1_Title Only">
    <p:spTree>
      <p:nvGrpSpPr>
        <p:cNvPr id="56" name="Shape 56"/>
        <p:cNvGrpSpPr/>
        <p:nvPr/>
      </p:nvGrpSpPr>
      <p:grpSpPr>
        <a:xfrm>
          <a:off x="0" y="0"/>
          <a:ext cx="0" cy="0"/>
          <a:chOff x="0" y="0"/>
          <a:chExt cx="0" cy="0"/>
        </a:xfrm>
      </p:grpSpPr>
      <p:pic>
        <p:nvPicPr>
          <p:cNvPr id="57" name="Google Shape;57;p13"/>
          <p:cNvPicPr preferRelativeResize="0"/>
          <p:nvPr/>
        </p:nvPicPr>
        <p:blipFill rotWithShape="1">
          <a:blip r:embed="rId2">
            <a:alphaModFix/>
          </a:blip>
          <a:srcRect b="0" l="0" r="0" t="0"/>
          <a:stretch/>
        </p:blipFill>
        <p:spPr>
          <a:xfrm>
            <a:off x="569461" y="3426449"/>
            <a:ext cx="1597439" cy="139700"/>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8081" y="4599107"/>
            <a:ext cx="2416273" cy="212486"/>
          </a:xfrm>
          <a:prstGeom prst="rect">
            <a:avLst/>
          </a:prstGeom>
          <a:noFill/>
          <a:ln>
            <a:noFill/>
          </a:ln>
        </p:spPr>
      </p:pic>
      <p:pic>
        <p:nvPicPr>
          <p:cNvPr descr="W Logo_Purple_2685_HEX.png" id="59" name="Google Shape;59;p13"/>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
        <p:nvSpPr>
          <p:cNvPr id="60" name="Google Shape;60;p13"/>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Title Only">
    <p:spTree>
      <p:nvGrpSpPr>
        <p:cNvPr id="61" name="Shape 61"/>
        <p:cNvGrpSpPr/>
        <p:nvPr/>
      </p:nvGrpSpPr>
      <p:grpSpPr>
        <a:xfrm>
          <a:off x="0" y="0"/>
          <a:ext cx="0" cy="0"/>
          <a:chOff x="0" y="0"/>
          <a:chExt cx="0" cy="0"/>
        </a:xfrm>
      </p:grpSpPr>
      <p:pic>
        <p:nvPicPr>
          <p:cNvPr descr="W Logo_Purple_2685_HEX.png" id="62" name="Google Shape;62;p14"/>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63" name="Google Shape;63;p14"/>
          <p:cNvPicPr preferRelativeResize="0"/>
          <p:nvPr/>
        </p:nvPicPr>
        <p:blipFill rotWithShape="1">
          <a:blip r:embed="rId3">
            <a:alphaModFix/>
          </a:blip>
          <a:srcRect b="0" l="0" r="0" t="0"/>
          <a:stretch/>
        </p:blipFill>
        <p:spPr>
          <a:xfrm>
            <a:off x="569461" y="3426449"/>
            <a:ext cx="1597439" cy="139700"/>
          </a:xfrm>
          <a:prstGeom prst="rect">
            <a:avLst/>
          </a:prstGeom>
          <a:noFill/>
          <a:ln>
            <a:noFill/>
          </a:ln>
        </p:spPr>
      </p:pic>
      <p:pic>
        <p:nvPicPr>
          <p:cNvPr id="64" name="Google Shape;64;p14"/>
          <p:cNvPicPr preferRelativeResize="0"/>
          <p:nvPr/>
        </p:nvPicPr>
        <p:blipFill rotWithShape="1">
          <a:blip r:embed="rId4">
            <a:alphaModFix/>
          </a:blip>
          <a:srcRect b="0" l="0" r="0" t="0"/>
          <a:stretch/>
        </p:blipFill>
        <p:spPr>
          <a:xfrm>
            <a:off x="568085" y="4675530"/>
            <a:ext cx="2539991" cy="172311"/>
          </a:xfrm>
          <a:prstGeom prst="rect">
            <a:avLst/>
          </a:prstGeom>
          <a:noFill/>
          <a:ln>
            <a:noFill/>
          </a:ln>
        </p:spPr>
      </p:pic>
      <p:sp>
        <p:nvSpPr>
          <p:cNvPr id="65" name="Google Shape;65;p14"/>
          <p:cNvSpPr txBox="1"/>
          <p:nvPr>
            <p:ph type="title"/>
          </p:nvPr>
        </p:nvSpPr>
        <p:spPr>
          <a:xfrm>
            <a:off x="460375" y="644993"/>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Custom Layout">
    <p:spTree>
      <p:nvGrpSpPr>
        <p:cNvPr id="66" name="Shape 66"/>
        <p:cNvGrpSpPr/>
        <p:nvPr/>
      </p:nvGrpSpPr>
      <p:grpSpPr>
        <a:xfrm>
          <a:off x="0" y="0"/>
          <a:ext cx="0" cy="0"/>
          <a:chOff x="0" y="0"/>
          <a:chExt cx="0" cy="0"/>
        </a:xfrm>
      </p:grpSpPr>
      <p:sp>
        <p:nvSpPr>
          <p:cNvPr id="67" name="Google Shape;67;p15"/>
          <p:cNvSpPr txBox="1"/>
          <p:nvPr>
            <p:ph idx="1"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5"/>
          <p:cNvSpPr txBox="1"/>
          <p:nvPr>
            <p:ph idx="2"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Open Sans"/>
              <a:buNone/>
              <a:defRPr i="0" sz="2400" u="none" cap="none" strike="noStrike">
                <a:solidFill>
                  <a:schemeClr val="dk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6pPr>
            <a:lvl7pPr indent="-355600" lvl="6" marL="32004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7pPr>
            <a:lvl8pPr indent="-355600" lvl="7" marL="36576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8pPr>
            <a:lvl9pPr indent="-355600" lvl="8" marL="41148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9pPr>
          </a:lstStyle>
          <a:p/>
        </p:txBody>
      </p:sp>
      <p:pic>
        <p:nvPicPr>
          <p:cNvPr id="69" name="Google Shape;69;p15"/>
          <p:cNvPicPr preferRelativeResize="0"/>
          <p:nvPr/>
        </p:nvPicPr>
        <p:blipFill rotWithShape="1">
          <a:blip r:embed="rId2">
            <a:alphaModFix/>
          </a:blip>
          <a:srcRect b="0" l="0" r="0" t="0"/>
          <a:stretch/>
        </p:blipFill>
        <p:spPr>
          <a:xfrm>
            <a:off x="555874" y="1363508"/>
            <a:ext cx="1090095" cy="96362"/>
          </a:xfrm>
          <a:prstGeom prst="rect">
            <a:avLst/>
          </a:prstGeom>
          <a:noFill/>
          <a:ln>
            <a:noFill/>
          </a:ln>
        </p:spPr>
      </p:pic>
      <p:pic>
        <p:nvPicPr>
          <p:cNvPr id="70" name="Google Shape;70;p15"/>
          <p:cNvPicPr preferRelativeResize="0"/>
          <p:nvPr/>
        </p:nvPicPr>
        <p:blipFill rotWithShape="1">
          <a:blip r:embed="rId3">
            <a:alphaModFix/>
          </a:blip>
          <a:srcRect b="0" l="0" r="0" t="0"/>
          <a:stretch/>
        </p:blipFill>
        <p:spPr>
          <a:xfrm>
            <a:off x="6105041" y="4675530"/>
            <a:ext cx="2539991" cy="172311"/>
          </a:xfrm>
          <a:prstGeom prst="rect">
            <a:avLst/>
          </a:prstGeom>
          <a:noFill/>
          <a:ln>
            <a:noFill/>
          </a:ln>
        </p:spPr>
      </p:pic>
      <p:sp>
        <p:nvSpPr>
          <p:cNvPr id="71" name="Google Shape;71;p15"/>
          <p:cNvSpPr txBox="1"/>
          <p:nvPr>
            <p:ph type="title"/>
          </p:nvPr>
        </p:nvSpPr>
        <p:spPr>
          <a:xfrm>
            <a:off x="460374" y="369733"/>
            <a:ext cx="8184657"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1" name="Shape 11"/>
        <p:cNvGrpSpPr/>
        <p:nvPr/>
      </p:nvGrpSpPr>
      <p:grpSpPr>
        <a:xfrm>
          <a:off x="0" y="0"/>
          <a:ext cx="0" cy="0"/>
          <a:chOff x="0" y="0"/>
          <a:chExt cx="0" cy="0"/>
        </a:xfrm>
      </p:grpSpPr>
      <p:sp>
        <p:nvSpPr>
          <p:cNvPr id="12" name="Google Shape;12;p3"/>
          <p:cNvSpPr txBox="1"/>
          <p:nvPr>
            <p:ph idx="1"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3" name="Google Shape;13;p3"/>
          <p:cNvSpPr txBox="1"/>
          <p:nvPr>
            <p:ph idx="2"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lt2"/>
              </a:buClr>
              <a:buSzPts val="2400"/>
              <a:buFont typeface="Open Sans"/>
              <a:buNone/>
              <a:defRPr i="0" sz="2400" u="none" cap="none" strike="noStrike">
                <a:solidFill>
                  <a:schemeClr val="lt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9pPr>
          </a:lstStyle>
          <a:p/>
        </p:txBody>
      </p:sp>
      <p:pic>
        <p:nvPicPr>
          <p:cNvPr id="14" name="Google Shape;14;p3"/>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6105037" y="4675530"/>
            <a:ext cx="2540000" cy="172311"/>
          </a:xfrm>
          <a:prstGeom prst="rect">
            <a:avLst/>
          </a:prstGeom>
          <a:noFill/>
          <a:ln>
            <a:noFill/>
          </a:ln>
        </p:spPr>
      </p:pic>
      <p:sp>
        <p:nvSpPr>
          <p:cNvPr id="16" name="Google Shape;16;p3"/>
          <p:cNvSpPr txBox="1"/>
          <p:nvPr>
            <p:ph type="title"/>
          </p:nvPr>
        </p:nvSpPr>
        <p:spPr>
          <a:xfrm>
            <a:off x="447923" y="371510"/>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1_Title Slide">
    <p:bg>
      <p:bgPr>
        <a:solidFill>
          <a:schemeClr val="dk1"/>
        </a:solidFill>
      </p:bgPr>
    </p:bg>
    <p:spTree>
      <p:nvGrpSpPr>
        <p:cNvPr id="17" name="Shape 17"/>
        <p:cNvGrpSpPr/>
        <p:nvPr/>
      </p:nvGrpSpPr>
      <p:grpSpPr>
        <a:xfrm>
          <a:off x="0" y="0"/>
          <a:ext cx="0" cy="0"/>
          <a:chOff x="0" y="0"/>
          <a:chExt cx="0" cy="0"/>
        </a:xfrm>
      </p:grpSpPr>
      <p:pic>
        <p:nvPicPr>
          <p:cNvPr descr="UW_W Logo_White.png" id="18" name="Google Shape;18;p4"/>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19" name="Google Shape;19;p4"/>
          <p:cNvPicPr preferRelativeResize="0"/>
          <p:nvPr/>
        </p:nvPicPr>
        <p:blipFill rotWithShape="1">
          <a:blip r:embed="rId3">
            <a:alphaModFix/>
          </a:blip>
          <a:srcRect b="0" l="0" r="0" t="0"/>
          <a:stretch/>
        </p:blipFill>
        <p:spPr>
          <a:xfrm>
            <a:off x="568081" y="4675530"/>
            <a:ext cx="2540000" cy="172311"/>
          </a:xfrm>
          <a:prstGeom prst="rect">
            <a:avLst/>
          </a:prstGeom>
          <a:noFill/>
          <a:ln>
            <a:noFill/>
          </a:ln>
        </p:spPr>
      </p:pic>
      <p:pic>
        <p:nvPicPr>
          <p:cNvPr id="20" name="Google Shape;20;p4"/>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21" name="Google Shape;21;p4"/>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bg>
      <p:bgPr>
        <a:solidFill>
          <a:schemeClr val="dk1"/>
        </a:solidFill>
      </p:bgPr>
    </p:bg>
    <p:spTree>
      <p:nvGrpSpPr>
        <p:cNvPr id="22" name="Shape 22"/>
        <p:cNvGrpSpPr/>
        <p:nvPr/>
      </p:nvGrpSpPr>
      <p:grpSpPr>
        <a:xfrm>
          <a:off x="0" y="0"/>
          <a:ext cx="0" cy="0"/>
          <a:chOff x="0" y="0"/>
          <a:chExt cx="0" cy="0"/>
        </a:xfrm>
      </p:grpSpPr>
      <p:sp>
        <p:nvSpPr>
          <p:cNvPr id="23" name="Google Shape;23;p5"/>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24" name="Google Shape;24;p5"/>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UW_W Logo_White.png" id="25" name="Google Shape;25;p5"/>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26" name="Google Shape;26;p5"/>
          <p:cNvSpPr txBox="1"/>
          <p:nvPr>
            <p:ph type="title"/>
          </p:nvPr>
        </p:nvSpPr>
        <p:spPr>
          <a:xfrm>
            <a:off x="447923" y="369733"/>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b="0" l="0" r="0" t="0"/>
          <a:stretch/>
        </p:blipFill>
        <p:spPr>
          <a:xfrm>
            <a:off x="555381" y="1364403"/>
            <a:ext cx="1103781" cy="96361"/>
          </a:xfrm>
          <a:prstGeom prst="rect">
            <a:avLst/>
          </a:prstGeom>
          <a:noFill/>
          <a:ln>
            <a:noFill/>
          </a:ln>
        </p:spPr>
      </p:pic>
      <p:pic>
        <p:nvPicPr>
          <p:cNvPr id="30" name="Google Shape;30;p7"/>
          <p:cNvPicPr preferRelativeResize="0"/>
          <p:nvPr/>
        </p:nvPicPr>
        <p:blipFill rotWithShape="1">
          <a:blip r:embed="rId3">
            <a:alphaModFix/>
          </a:blip>
          <a:srcRect b="0" l="0" r="0" t="0"/>
          <a:stretch/>
        </p:blipFill>
        <p:spPr>
          <a:xfrm>
            <a:off x="549031" y="1363508"/>
            <a:ext cx="1103781" cy="96362"/>
          </a:xfrm>
          <a:prstGeom prst="rect">
            <a:avLst/>
          </a:prstGeom>
          <a:noFill/>
          <a:ln>
            <a:noFill/>
          </a:ln>
        </p:spPr>
      </p:pic>
      <p:sp>
        <p:nvSpPr>
          <p:cNvPr id="31" name="Google Shape;31;p7"/>
          <p:cNvSpPr txBox="1"/>
          <p:nvPr>
            <p:ph idx="1"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7"/>
          <p:cNvSpPr txBox="1"/>
          <p:nvPr>
            <p:ph idx="2"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Open Sans"/>
              <a:buNone/>
              <a:defRPr i="0" sz="2400" u="none" cap="none" strike="noStrike">
                <a:solidFill>
                  <a:schemeClr val="dk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6pPr>
            <a:lvl7pPr indent="-355600" lvl="6" marL="32004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7pPr>
            <a:lvl8pPr indent="-355600" lvl="7" marL="36576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8pPr>
            <a:lvl9pPr indent="-355600" lvl="8" marL="41148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9pPr>
          </a:lstStyle>
          <a:p/>
        </p:txBody>
      </p:sp>
      <p:pic>
        <p:nvPicPr>
          <p:cNvPr id="33" name="Google Shape;33;p7"/>
          <p:cNvPicPr preferRelativeResize="0"/>
          <p:nvPr/>
        </p:nvPicPr>
        <p:blipFill rotWithShape="1">
          <a:blip r:embed="rId4">
            <a:alphaModFix/>
          </a:blip>
          <a:srcRect b="0" l="0" r="0" t="0"/>
          <a:stretch/>
        </p:blipFill>
        <p:spPr>
          <a:xfrm>
            <a:off x="6105041" y="4675530"/>
            <a:ext cx="2539991" cy="172311"/>
          </a:xfrm>
          <a:prstGeom prst="rect">
            <a:avLst/>
          </a:prstGeom>
          <a:noFill/>
          <a:ln>
            <a:noFill/>
          </a:ln>
        </p:spPr>
      </p:pic>
      <p:sp>
        <p:nvSpPr>
          <p:cNvPr id="34" name="Google Shape;34;p7"/>
          <p:cNvSpPr txBox="1"/>
          <p:nvPr>
            <p:ph type="title"/>
          </p:nvPr>
        </p:nvSpPr>
        <p:spPr>
          <a:xfrm>
            <a:off x="447922" y="369285"/>
            <a:ext cx="8197109"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1_Title Slide">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37" name="Google Shape;37;p8"/>
          <p:cNvPicPr preferRelativeResize="0"/>
          <p:nvPr/>
        </p:nvPicPr>
        <p:blipFill rotWithShape="1">
          <a:blip r:embed="rId3">
            <a:alphaModFix/>
          </a:blip>
          <a:srcRect b="0" l="0" r="0" t="0"/>
          <a:stretch/>
        </p:blipFill>
        <p:spPr>
          <a:xfrm>
            <a:off x="568081" y="4599009"/>
            <a:ext cx="2425226" cy="213273"/>
          </a:xfrm>
          <a:prstGeom prst="rect">
            <a:avLst/>
          </a:prstGeom>
          <a:noFill/>
          <a:ln>
            <a:noFill/>
          </a:ln>
        </p:spPr>
      </p:pic>
      <p:pic>
        <p:nvPicPr>
          <p:cNvPr descr="W Logo_Purple_2685_HEX.png" id="38" name="Google Shape;38;p8"/>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
        <p:nvSpPr>
          <p:cNvPr id="39" name="Google Shape;39;p8"/>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Title Slide">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descr="W Logo_Purple_2685_HEX.png" id="42" name="Google Shape;42;p9"/>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pic>
        <p:nvPicPr>
          <p:cNvPr id="43" name="Google Shape;43;p9"/>
          <p:cNvPicPr preferRelativeResize="0"/>
          <p:nvPr/>
        </p:nvPicPr>
        <p:blipFill rotWithShape="1">
          <a:blip r:embed="rId4">
            <a:alphaModFix/>
          </a:blip>
          <a:srcRect b="0" l="0" r="0" t="0"/>
          <a:stretch/>
        </p:blipFill>
        <p:spPr>
          <a:xfrm>
            <a:off x="568085" y="4675530"/>
            <a:ext cx="2539991" cy="172311"/>
          </a:xfrm>
          <a:prstGeom prst="rect">
            <a:avLst/>
          </a:prstGeom>
          <a:noFill/>
          <a:ln>
            <a:noFill/>
          </a:ln>
        </p:spPr>
      </p:pic>
      <p:sp>
        <p:nvSpPr>
          <p:cNvPr id="44" name="Google Shape;44;p9"/>
          <p:cNvSpPr txBox="1"/>
          <p:nvPr>
            <p:ph type="title"/>
          </p:nvPr>
        </p:nvSpPr>
        <p:spPr>
          <a:xfrm>
            <a:off x="460376"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45" name="Shape 45"/>
        <p:cNvGrpSpPr/>
        <p:nvPr/>
      </p:nvGrpSpPr>
      <p:grpSpPr>
        <a:xfrm>
          <a:off x="0" y="0"/>
          <a:ext cx="0" cy="0"/>
          <a:chOff x="0" y="0"/>
          <a:chExt cx="0" cy="0"/>
        </a:xfrm>
      </p:grpSpPr>
      <p:pic>
        <p:nvPicPr>
          <p:cNvPr id="46" name="Google Shape;46;p10"/>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W Logo_Purple_2685_HEX.png" id="47" name="Google Shape;47;p10"/>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48" name="Google Shape;48;p10"/>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10"/>
          <p:cNvSpPr txBox="1"/>
          <p:nvPr>
            <p:ph type="title"/>
          </p:nvPr>
        </p:nvSpPr>
        <p:spPr>
          <a:xfrm>
            <a:off x="460375" y="370622"/>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1_Custom Layout">
    <p:spTree>
      <p:nvGrpSpPr>
        <p:cNvPr id="51" name="Shape 51"/>
        <p:cNvGrpSpPr/>
        <p:nvPr/>
      </p:nvGrpSpPr>
      <p:grpSpPr>
        <a:xfrm>
          <a:off x="0" y="0"/>
          <a:ext cx="0" cy="0"/>
          <a:chOff x="0" y="0"/>
          <a:chExt cx="0" cy="0"/>
        </a:xfrm>
      </p:grpSpPr>
      <p:sp>
        <p:nvSpPr>
          <p:cNvPr id="52" name="Google Shape;52;p12"/>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53" name="Google Shape;53;p12"/>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54" name="Google Shape;54;p12"/>
          <p:cNvPicPr preferRelativeResize="0"/>
          <p:nvPr/>
        </p:nvPicPr>
        <p:blipFill rotWithShape="1">
          <a:blip r:embed="rId3">
            <a:alphaModFix/>
          </a:blip>
          <a:srcRect b="0" l="0" r="0" t="0"/>
          <a:stretch/>
        </p:blipFill>
        <p:spPr>
          <a:xfrm>
            <a:off x="555874" y="1363508"/>
            <a:ext cx="1090095" cy="96362"/>
          </a:xfrm>
          <a:prstGeom prst="rect">
            <a:avLst/>
          </a:prstGeom>
          <a:noFill/>
          <a:ln>
            <a:noFill/>
          </a:ln>
        </p:spPr>
      </p:pic>
      <p:sp>
        <p:nvSpPr>
          <p:cNvPr id="55" name="Google Shape;55;p12"/>
          <p:cNvSpPr txBox="1"/>
          <p:nvPr>
            <p:ph type="title"/>
          </p:nvPr>
        </p:nvSpPr>
        <p:spPr>
          <a:xfrm>
            <a:off x="460375" y="369733"/>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 name="Shape 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A9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60375" y="644993"/>
            <a:ext cx="6972300" cy="2641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lang="en-US"/>
              <a:t>UW SUBLEASING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460375" y="645000"/>
            <a:ext cx="7288200" cy="2641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lang="en-US"/>
              <a:t>Questions &amp; Feedback?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460375" y="644993"/>
            <a:ext cx="6972300" cy="2641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lang="en-US"/>
              <a:t>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447923" y="1752464"/>
            <a:ext cx="8197200" cy="22518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lt2"/>
              </a:buClr>
              <a:buSzPts val="2000"/>
              <a:buChar char="&gt;"/>
            </a:pPr>
            <a:r>
              <a:rPr b="0" lang="en-US" sz="2000"/>
              <a:t>Semi-structured interviews, questionnaires, and supplemental contextual research</a:t>
            </a:r>
            <a:endParaRPr b="0" sz="2000"/>
          </a:p>
          <a:p>
            <a:pPr indent="-342900" lvl="0" marL="342900" rtl="0" algn="l">
              <a:lnSpc>
                <a:spcPct val="115000"/>
              </a:lnSpc>
              <a:spcBef>
                <a:spcPts val="0"/>
              </a:spcBef>
              <a:spcAft>
                <a:spcPts val="0"/>
              </a:spcAft>
              <a:buClr>
                <a:schemeClr val="lt2"/>
              </a:buClr>
              <a:buSzPts val="2000"/>
              <a:buChar char="&gt;"/>
            </a:pPr>
            <a:r>
              <a:rPr lang="en-US" sz="2000"/>
              <a:t>Goal</a:t>
            </a:r>
            <a:r>
              <a:rPr lang="en-US" sz="2000"/>
              <a:t>:</a:t>
            </a:r>
            <a:r>
              <a:rPr b="0" lang="en-US" sz="2000"/>
              <a:t> understand how people navigate the sublease process in the UW area  </a:t>
            </a:r>
            <a:endParaRPr b="0" sz="2000"/>
          </a:p>
          <a:p>
            <a:pPr indent="-342900" lvl="0" marL="342900" rtl="0" algn="l">
              <a:lnSpc>
                <a:spcPct val="115000"/>
              </a:lnSpc>
              <a:spcBef>
                <a:spcPts val="0"/>
              </a:spcBef>
              <a:spcAft>
                <a:spcPts val="0"/>
              </a:spcAft>
              <a:buSzPts val="2000"/>
              <a:buChar char="&gt;"/>
            </a:pPr>
            <a:r>
              <a:rPr lang="en-US" sz="2000"/>
              <a:t>Listers</a:t>
            </a:r>
            <a:r>
              <a:rPr b="0" lang="en-US" sz="2000"/>
              <a:t> and </a:t>
            </a:r>
            <a:r>
              <a:rPr lang="en-US" sz="2000"/>
              <a:t>tenants</a:t>
            </a:r>
            <a:endParaRPr sz="2000"/>
          </a:p>
          <a:p>
            <a:pPr indent="-285750" lvl="1" marL="742950" rtl="0" algn="l">
              <a:lnSpc>
                <a:spcPct val="115000"/>
              </a:lnSpc>
              <a:spcBef>
                <a:spcPts val="0"/>
              </a:spcBef>
              <a:spcAft>
                <a:spcPts val="0"/>
              </a:spcAft>
              <a:buSzPts val="2000"/>
              <a:buChar char="–"/>
            </a:pPr>
            <a:r>
              <a:rPr b="0" lang="en-US"/>
              <a:t>2 listers, 3 tenants</a:t>
            </a:r>
            <a:endParaRPr b="0" sz="2000"/>
          </a:p>
          <a:p>
            <a:pPr indent="-215900" lvl="0" marL="342900" rtl="0" algn="l">
              <a:spcBef>
                <a:spcPts val="400"/>
              </a:spcBef>
              <a:spcAft>
                <a:spcPts val="0"/>
              </a:spcAft>
              <a:buClr>
                <a:schemeClr val="lt2"/>
              </a:buClr>
              <a:buSzPts val="2000"/>
              <a:buFont typeface="Merriweather Sans"/>
              <a:buNone/>
            </a:pPr>
            <a:r>
              <a:t/>
            </a:r>
            <a:endParaRPr sz="2000"/>
          </a:p>
          <a:p>
            <a:pPr indent="-215900" lvl="0" marL="342900" rtl="0" algn="l">
              <a:spcBef>
                <a:spcPts val="400"/>
              </a:spcBef>
              <a:spcAft>
                <a:spcPts val="0"/>
              </a:spcAft>
              <a:buClr>
                <a:schemeClr val="lt2"/>
              </a:buClr>
              <a:buSzPts val="2000"/>
              <a:buFont typeface="Merriweather Sans"/>
              <a:buNone/>
            </a:pPr>
            <a:r>
              <a:t/>
            </a:r>
            <a:endParaRPr sz="2000"/>
          </a:p>
        </p:txBody>
      </p:sp>
      <p:sp>
        <p:nvSpPr>
          <p:cNvPr id="87" name="Google Shape;87;p18"/>
          <p:cNvSpPr txBox="1"/>
          <p:nvPr>
            <p:ph type="title"/>
          </p:nvPr>
        </p:nvSpPr>
        <p:spPr>
          <a:xfrm>
            <a:off x="447923" y="3715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000"/>
              <a:buFont typeface="Encode Sans Black"/>
              <a:buNone/>
            </a:pPr>
            <a:r>
              <a:rPr lang="en-US"/>
              <a:t>USER RESEARCH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447923" y="1530639"/>
            <a:ext cx="8197200" cy="22518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rgbClr val="FFFFFF"/>
              </a:buClr>
              <a:buSzPts val="2400"/>
              <a:buChar char="&gt;"/>
            </a:pPr>
            <a:r>
              <a:rPr lang="en-US" sz="2000">
                <a:solidFill>
                  <a:schemeClr val="lt1"/>
                </a:solidFill>
              </a:rPr>
              <a:t>listers</a:t>
            </a:r>
            <a:r>
              <a:rPr lang="en-US" sz="2000"/>
              <a:t>: </a:t>
            </a:r>
            <a:r>
              <a:rPr b="0" lang="en-US" sz="1800">
                <a:latin typeface="Arial"/>
                <a:ea typeface="Arial"/>
                <a:cs typeface="Arial"/>
                <a:sym typeface="Arial"/>
              </a:rPr>
              <a:t>people who want to lease their current housing to another person for a period of time shorter than their full lease</a:t>
            </a:r>
            <a:endParaRPr b="0" sz="18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listing a sublease</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looking</a:t>
            </a:r>
            <a:r>
              <a:rPr b="0" lang="en-US" sz="1500">
                <a:latin typeface="Arial"/>
                <a:ea typeface="Arial"/>
                <a:cs typeface="Arial"/>
                <a:sym typeface="Arial"/>
              </a:rPr>
              <a:t> for tenants</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manage scheduled tours/inspections</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communicate with current signed tenants</a:t>
            </a:r>
            <a:endParaRPr b="0" sz="1500">
              <a:latin typeface="Arial"/>
              <a:ea typeface="Arial"/>
              <a:cs typeface="Arial"/>
              <a:sym typeface="Arial"/>
            </a:endParaRPr>
          </a:p>
          <a:p>
            <a:pPr indent="-381000" lvl="0" marL="457200" rtl="0" algn="l">
              <a:spcBef>
                <a:spcPts val="0"/>
              </a:spcBef>
              <a:spcAft>
                <a:spcPts val="0"/>
              </a:spcAft>
              <a:buClr>
                <a:srgbClr val="FFFFFF"/>
              </a:buClr>
              <a:buSzPts val="2400"/>
              <a:buChar char="&gt;"/>
            </a:pPr>
            <a:r>
              <a:rPr lang="en-US" sz="2000">
                <a:solidFill>
                  <a:schemeClr val="lt1"/>
                </a:solidFill>
              </a:rPr>
              <a:t>tenants</a:t>
            </a:r>
            <a:r>
              <a:rPr lang="en-US" sz="2000"/>
              <a:t>: </a:t>
            </a:r>
            <a:r>
              <a:rPr b="0" lang="en-US" sz="1800">
                <a:latin typeface="Arial"/>
                <a:ea typeface="Arial"/>
                <a:cs typeface="Arial"/>
                <a:sym typeface="Arial"/>
              </a:rPr>
              <a:t>individuals looking to sublease housing</a:t>
            </a:r>
            <a:endParaRPr b="0" sz="18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search for listings that meet their requirements/preferences</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reach out &amp; communicate to potential &amp; current listers</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schedule visits &amp; tours</a:t>
            </a:r>
            <a:endParaRPr b="0" sz="1500">
              <a:latin typeface="Arial"/>
              <a:ea typeface="Arial"/>
              <a:cs typeface="Arial"/>
              <a:sym typeface="Arial"/>
            </a:endParaRPr>
          </a:p>
          <a:p>
            <a:pPr indent="-323850" lvl="1" marL="1371600" rtl="0" algn="l">
              <a:spcBef>
                <a:spcPts val="0"/>
              </a:spcBef>
              <a:spcAft>
                <a:spcPts val="0"/>
              </a:spcAft>
              <a:buSzPts val="1500"/>
              <a:buFont typeface="Arial"/>
              <a:buChar char="–"/>
            </a:pPr>
            <a:r>
              <a:rPr b="0" lang="en-US" sz="1500">
                <a:latin typeface="Arial"/>
                <a:ea typeface="Arial"/>
                <a:cs typeface="Arial"/>
                <a:sym typeface="Arial"/>
              </a:rPr>
              <a:t>post info about themselves &amp; preferences</a:t>
            </a:r>
            <a:endParaRPr sz="2000"/>
          </a:p>
          <a:p>
            <a:pPr indent="0" lvl="0" marL="0" rtl="0" algn="l">
              <a:spcBef>
                <a:spcPts val="0"/>
              </a:spcBef>
              <a:spcAft>
                <a:spcPts val="0"/>
              </a:spcAft>
              <a:buNone/>
            </a:pPr>
            <a:r>
              <a:t/>
            </a:r>
            <a:endParaRPr b="0" sz="1800">
              <a:latin typeface="Arial"/>
              <a:ea typeface="Arial"/>
              <a:cs typeface="Arial"/>
              <a:sym typeface="Arial"/>
            </a:endParaRPr>
          </a:p>
          <a:p>
            <a:pPr indent="-215900" lvl="0" marL="342900" rtl="0" algn="l">
              <a:spcBef>
                <a:spcPts val="400"/>
              </a:spcBef>
              <a:spcAft>
                <a:spcPts val="0"/>
              </a:spcAft>
              <a:buClr>
                <a:schemeClr val="lt2"/>
              </a:buClr>
              <a:buSzPts val="2000"/>
              <a:buFont typeface="Merriweather Sans"/>
              <a:buNone/>
            </a:pPr>
            <a:r>
              <a:t/>
            </a:r>
            <a:endParaRPr sz="1800">
              <a:latin typeface="Arial"/>
              <a:ea typeface="Arial"/>
              <a:cs typeface="Arial"/>
              <a:sym typeface="Arial"/>
            </a:endParaRPr>
          </a:p>
          <a:p>
            <a:pPr indent="-215900" lvl="0" marL="342900" rtl="0" algn="l">
              <a:spcBef>
                <a:spcPts val="400"/>
              </a:spcBef>
              <a:spcAft>
                <a:spcPts val="0"/>
              </a:spcAft>
              <a:buClr>
                <a:schemeClr val="lt2"/>
              </a:buClr>
              <a:buSzPts val="2000"/>
              <a:buFont typeface="Merriweather Sans"/>
              <a:buNone/>
            </a:pPr>
            <a:r>
              <a:t/>
            </a:r>
            <a:endParaRPr sz="2000"/>
          </a:p>
        </p:txBody>
      </p:sp>
      <p:sp>
        <p:nvSpPr>
          <p:cNvPr id="93" name="Google Shape;93;p19"/>
          <p:cNvSpPr txBox="1"/>
          <p:nvPr>
            <p:ph type="title"/>
          </p:nvPr>
        </p:nvSpPr>
        <p:spPr>
          <a:xfrm>
            <a:off x="447923" y="3715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000"/>
              <a:buFont typeface="Encode Sans Black"/>
              <a:buNone/>
            </a:pPr>
            <a:r>
              <a:rPr lang="en-US"/>
              <a:t>USERS &amp; ACTIVITIES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 type="body"/>
          </p:nvPr>
        </p:nvSpPr>
        <p:spPr>
          <a:xfrm>
            <a:off x="447923" y="1692989"/>
            <a:ext cx="8197200" cy="2251800"/>
          </a:xfrm>
          <a:prstGeom prst="rect">
            <a:avLst/>
          </a:prstGeom>
          <a:noFill/>
          <a:ln>
            <a:noFill/>
          </a:ln>
        </p:spPr>
        <p:txBody>
          <a:bodyPr anchorCtr="0" anchor="t" bIns="45700" lIns="91425" spcFirstLastPara="1" rIns="91425" wrap="square" tIns="45700">
            <a:noAutofit/>
          </a:bodyPr>
          <a:lstStyle/>
          <a:p>
            <a:pPr indent="-317500" lvl="0" marL="342900" rtl="0" algn="l">
              <a:spcBef>
                <a:spcPts val="0"/>
              </a:spcBef>
              <a:spcAft>
                <a:spcPts val="0"/>
              </a:spcAft>
              <a:buClr>
                <a:srgbClr val="FFFFFF"/>
              </a:buClr>
              <a:buSzPts val="1600"/>
              <a:buFont typeface="Merriweather Sans"/>
              <a:buChar char="&gt;"/>
            </a:pPr>
            <a:r>
              <a:rPr lang="en-US" sz="2000">
                <a:solidFill>
                  <a:schemeClr val="lt1"/>
                </a:solidFill>
              </a:rPr>
              <a:t>some </a:t>
            </a:r>
            <a:r>
              <a:rPr lang="en-US" sz="2000">
                <a:solidFill>
                  <a:schemeClr val="lt1"/>
                </a:solidFill>
              </a:rPr>
              <a:t>platforms used</a:t>
            </a:r>
            <a:endParaRPr sz="2000">
              <a:solidFill>
                <a:schemeClr val="lt1"/>
              </a:solidFil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facebook groups</a:t>
            </a:r>
            <a:endParaRPr b="0" sz="1800">
              <a:latin typeface="Arial"/>
              <a:ea typeface="Arial"/>
              <a:cs typeface="Arial"/>
              <a:sym typeface="Arial"/>
            </a:endParaRPr>
          </a:p>
          <a:p>
            <a:pPr indent="-228600" lvl="2" marL="1143000" rtl="0" algn="l">
              <a:spcBef>
                <a:spcPts val="0"/>
              </a:spcBef>
              <a:spcAft>
                <a:spcPts val="0"/>
              </a:spcAft>
              <a:buSzPts val="1800"/>
              <a:buFont typeface="Arial"/>
              <a:buChar char="&gt;"/>
            </a:pPr>
            <a:r>
              <a:rPr b="0" lang="en-US">
                <a:latin typeface="Arial"/>
                <a:ea typeface="Arial"/>
                <a:cs typeface="Arial"/>
                <a:sym typeface="Arial"/>
              </a:rPr>
              <a:t>e.g UW Housing, Subleases, Roommates, Apartments</a:t>
            </a:r>
            <a:endParaRPr b="0">
              <a:latin typeface="Arial"/>
              <a:ea typeface="Arial"/>
              <a:cs typeface="Arial"/>
              <a:sym typeface="Aria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sublet.com</a:t>
            </a:r>
            <a:endParaRPr b="0" sz="1800">
              <a:latin typeface="Arial"/>
              <a:ea typeface="Arial"/>
              <a:cs typeface="Arial"/>
              <a:sym typeface="Aria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Kopa</a:t>
            </a:r>
            <a:endParaRPr b="0" sz="1800">
              <a:latin typeface="Arial"/>
              <a:ea typeface="Arial"/>
              <a:cs typeface="Arial"/>
              <a:sym typeface="Aria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Yammer</a:t>
            </a:r>
            <a:endParaRPr b="0" sz="1800">
              <a:latin typeface="Arial"/>
              <a:ea typeface="Arial"/>
              <a:cs typeface="Arial"/>
              <a:sym typeface="Aria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Zillow</a:t>
            </a:r>
            <a:endParaRPr b="0" sz="1800">
              <a:latin typeface="Arial"/>
              <a:ea typeface="Arial"/>
              <a:cs typeface="Arial"/>
              <a:sym typeface="Arial"/>
            </a:endParaRPr>
          </a:p>
          <a:p>
            <a:pPr indent="-273050" lvl="1" marL="742950" rtl="0" algn="l">
              <a:spcBef>
                <a:spcPts val="0"/>
              </a:spcBef>
              <a:spcAft>
                <a:spcPts val="0"/>
              </a:spcAft>
              <a:buSzPts val="1800"/>
              <a:buChar char="–"/>
            </a:pPr>
            <a:r>
              <a:rPr b="0" lang="en-US" sz="1800">
                <a:latin typeface="Arial"/>
                <a:ea typeface="Arial"/>
                <a:cs typeface="Arial"/>
                <a:sym typeface="Arial"/>
              </a:rPr>
              <a:t>word of mouth (unofficial)</a:t>
            </a:r>
            <a:endParaRPr b="0" sz="1800">
              <a:latin typeface="Arial"/>
              <a:ea typeface="Arial"/>
              <a:cs typeface="Arial"/>
              <a:sym typeface="Arial"/>
            </a:endParaRPr>
          </a:p>
          <a:p>
            <a:pPr indent="-273050" lvl="1" marL="742950" rtl="0" algn="l">
              <a:spcBef>
                <a:spcPts val="0"/>
              </a:spcBef>
              <a:spcAft>
                <a:spcPts val="0"/>
              </a:spcAft>
              <a:buClr>
                <a:schemeClr val="lt2"/>
              </a:buClr>
              <a:buSzPts val="1800"/>
              <a:buChar char="–"/>
            </a:pPr>
            <a:r>
              <a:rPr b="0" lang="en-US" sz="1800">
                <a:latin typeface="Arial"/>
                <a:ea typeface="Arial"/>
                <a:cs typeface="Arial"/>
                <a:sym typeface="Arial"/>
              </a:rPr>
              <a:t>other unregulated communities united by culture/hobbies/religion/profession etc.</a:t>
            </a:r>
            <a:endParaRPr b="0" sz="1800">
              <a:latin typeface="Arial"/>
              <a:ea typeface="Arial"/>
              <a:cs typeface="Arial"/>
              <a:sym typeface="Arial"/>
            </a:endParaRPr>
          </a:p>
          <a:p>
            <a:pPr indent="-215900" lvl="0" marL="342900" rtl="0" algn="l">
              <a:spcBef>
                <a:spcPts val="400"/>
              </a:spcBef>
              <a:spcAft>
                <a:spcPts val="0"/>
              </a:spcAft>
              <a:buClr>
                <a:schemeClr val="lt2"/>
              </a:buClr>
              <a:buSzPts val="2000"/>
              <a:buFont typeface="Merriweather Sans"/>
              <a:buNone/>
            </a:pPr>
            <a:r>
              <a:t/>
            </a:r>
            <a:endParaRPr b="0" sz="1800">
              <a:latin typeface="Arial"/>
              <a:ea typeface="Arial"/>
              <a:cs typeface="Arial"/>
              <a:sym typeface="Arial"/>
            </a:endParaRPr>
          </a:p>
        </p:txBody>
      </p:sp>
      <p:sp>
        <p:nvSpPr>
          <p:cNvPr id="99" name="Google Shape;99;p20"/>
          <p:cNvSpPr txBox="1"/>
          <p:nvPr>
            <p:ph type="title"/>
          </p:nvPr>
        </p:nvSpPr>
        <p:spPr>
          <a:xfrm>
            <a:off x="447923" y="3715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000"/>
              <a:buFont typeface="Encode Sans Black"/>
              <a:buNone/>
            </a:pPr>
            <a:r>
              <a:rPr lang="en-US"/>
              <a:t>ENVIRONMENTS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p:nvPr/>
        </p:nvSpPr>
        <p:spPr>
          <a:xfrm>
            <a:off x="125" y="-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 name="Google Shape;105;p21"/>
          <p:cNvPicPr preferRelativeResize="0"/>
          <p:nvPr/>
        </p:nvPicPr>
        <p:blipFill>
          <a:blip r:embed="rId3">
            <a:alphaModFix/>
          </a:blip>
          <a:stretch>
            <a:fillRect/>
          </a:stretch>
        </p:blipFill>
        <p:spPr>
          <a:xfrm>
            <a:off x="0" y="0"/>
            <a:ext cx="3485500" cy="2697725"/>
          </a:xfrm>
          <a:prstGeom prst="rect">
            <a:avLst/>
          </a:prstGeom>
          <a:noFill/>
          <a:ln>
            <a:noFill/>
          </a:ln>
        </p:spPr>
      </p:pic>
      <p:pic>
        <p:nvPicPr>
          <p:cNvPr id="106" name="Google Shape;106;p21"/>
          <p:cNvPicPr preferRelativeResize="0"/>
          <p:nvPr/>
        </p:nvPicPr>
        <p:blipFill>
          <a:blip r:embed="rId4">
            <a:alphaModFix/>
          </a:blip>
          <a:stretch>
            <a:fillRect/>
          </a:stretch>
        </p:blipFill>
        <p:spPr>
          <a:xfrm>
            <a:off x="0" y="2372985"/>
            <a:ext cx="3485500" cy="2770515"/>
          </a:xfrm>
          <a:prstGeom prst="rect">
            <a:avLst/>
          </a:prstGeom>
          <a:noFill/>
          <a:ln>
            <a:noFill/>
          </a:ln>
        </p:spPr>
      </p:pic>
      <p:pic>
        <p:nvPicPr>
          <p:cNvPr id="107" name="Google Shape;107;p21"/>
          <p:cNvPicPr preferRelativeResize="0"/>
          <p:nvPr/>
        </p:nvPicPr>
        <p:blipFill>
          <a:blip r:embed="rId5">
            <a:alphaModFix/>
          </a:blip>
          <a:stretch>
            <a:fillRect/>
          </a:stretch>
        </p:blipFill>
        <p:spPr>
          <a:xfrm>
            <a:off x="3485500" y="0"/>
            <a:ext cx="5658499" cy="4271249"/>
          </a:xfrm>
          <a:prstGeom prst="rect">
            <a:avLst/>
          </a:prstGeom>
          <a:noFill/>
          <a:ln>
            <a:noFill/>
          </a:ln>
        </p:spPr>
      </p:pic>
      <p:pic>
        <p:nvPicPr>
          <p:cNvPr id="108" name="Google Shape;108;p21"/>
          <p:cNvPicPr preferRelativeResize="0"/>
          <p:nvPr/>
        </p:nvPicPr>
        <p:blipFill rotWithShape="1">
          <a:blip r:embed="rId6">
            <a:alphaModFix/>
          </a:blip>
          <a:srcRect b="47660" l="0" r="0" t="0"/>
          <a:stretch/>
        </p:blipFill>
        <p:spPr>
          <a:xfrm>
            <a:off x="3485500" y="2785651"/>
            <a:ext cx="5658501" cy="2357850"/>
          </a:xfrm>
          <a:prstGeom prst="rect">
            <a:avLst/>
          </a:prstGeom>
          <a:noFill/>
          <a:ln>
            <a:noFill/>
          </a:ln>
        </p:spPr>
      </p:pic>
      <p:pic>
        <p:nvPicPr>
          <p:cNvPr id="109" name="Google Shape;109;p21"/>
          <p:cNvPicPr preferRelativeResize="0"/>
          <p:nvPr/>
        </p:nvPicPr>
        <p:blipFill>
          <a:blip r:embed="rId7">
            <a:alphaModFix/>
          </a:blip>
          <a:stretch>
            <a:fillRect/>
          </a:stretch>
        </p:blipFill>
        <p:spPr>
          <a:xfrm>
            <a:off x="605250" y="344850"/>
            <a:ext cx="3233326" cy="3122550"/>
          </a:xfrm>
          <a:prstGeom prst="rect">
            <a:avLst/>
          </a:prstGeom>
          <a:noFill/>
          <a:ln>
            <a:noFill/>
          </a:ln>
        </p:spPr>
      </p:pic>
      <p:pic>
        <p:nvPicPr>
          <p:cNvPr id="110" name="Google Shape;110;p21"/>
          <p:cNvPicPr preferRelativeResize="0"/>
          <p:nvPr/>
        </p:nvPicPr>
        <p:blipFill>
          <a:blip r:embed="rId8">
            <a:alphaModFix/>
          </a:blip>
          <a:stretch>
            <a:fillRect/>
          </a:stretch>
        </p:blipFill>
        <p:spPr>
          <a:xfrm>
            <a:off x="2585575" y="2106125"/>
            <a:ext cx="3536951" cy="2878025"/>
          </a:xfrm>
          <a:prstGeom prst="rect">
            <a:avLst/>
          </a:prstGeom>
          <a:noFill/>
          <a:ln>
            <a:noFill/>
          </a:ln>
        </p:spPr>
      </p:pic>
      <p:pic>
        <p:nvPicPr>
          <p:cNvPr id="111" name="Google Shape;111;p21"/>
          <p:cNvPicPr preferRelativeResize="0"/>
          <p:nvPr/>
        </p:nvPicPr>
        <p:blipFill>
          <a:blip r:embed="rId9">
            <a:alphaModFix/>
          </a:blip>
          <a:stretch>
            <a:fillRect/>
          </a:stretch>
        </p:blipFill>
        <p:spPr>
          <a:xfrm>
            <a:off x="5642312" y="569400"/>
            <a:ext cx="2548926" cy="242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p:nvPr/>
        </p:nvSpPr>
        <p:spPr>
          <a:xfrm>
            <a:off x="0" y="0"/>
            <a:ext cx="91440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 name="Google Shape;117;p22"/>
          <p:cNvPicPr preferRelativeResize="0"/>
          <p:nvPr/>
        </p:nvPicPr>
        <p:blipFill>
          <a:blip r:embed="rId3">
            <a:alphaModFix/>
          </a:blip>
          <a:stretch>
            <a:fillRect/>
          </a:stretch>
        </p:blipFill>
        <p:spPr>
          <a:xfrm>
            <a:off x="4577900" y="3436750"/>
            <a:ext cx="4566101" cy="1559175"/>
          </a:xfrm>
          <a:prstGeom prst="rect">
            <a:avLst/>
          </a:prstGeom>
          <a:noFill/>
          <a:ln>
            <a:noFill/>
          </a:ln>
        </p:spPr>
      </p:pic>
      <p:pic>
        <p:nvPicPr>
          <p:cNvPr id="118" name="Google Shape;118;p22"/>
          <p:cNvPicPr preferRelativeResize="0"/>
          <p:nvPr/>
        </p:nvPicPr>
        <p:blipFill>
          <a:blip r:embed="rId4">
            <a:alphaModFix/>
          </a:blip>
          <a:stretch>
            <a:fillRect/>
          </a:stretch>
        </p:blipFill>
        <p:spPr>
          <a:xfrm>
            <a:off x="4537248" y="0"/>
            <a:ext cx="4647401" cy="3321599"/>
          </a:xfrm>
          <a:prstGeom prst="rect">
            <a:avLst/>
          </a:prstGeom>
          <a:noFill/>
          <a:ln>
            <a:noFill/>
          </a:ln>
        </p:spPr>
      </p:pic>
      <p:pic>
        <p:nvPicPr>
          <p:cNvPr id="119" name="Google Shape;119;p22"/>
          <p:cNvPicPr preferRelativeResize="0"/>
          <p:nvPr/>
        </p:nvPicPr>
        <p:blipFill rotWithShape="1">
          <a:blip r:embed="rId5">
            <a:alphaModFix/>
          </a:blip>
          <a:srcRect b="5267" l="0" r="0" t="0"/>
          <a:stretch/>
        </p:blipFill>
        <p:spPr>
          <a:xfrm>
            <a:off x="0" y="0"/>
            <a:ext cx="4443950" cy="2660600"/>
          </a:xfrm>
          <a:prstGeom prst="rect">
            <a:avLst/>
          </a:prstGeom>
          <a:noFill/>
          <a:ln>
            <a:noFill/>
          </a:ln>
        </p:spPr>
      </p:pic>
      <p:pic>
        <p:nvPicPr>
          <p:cNvPr id="120" name="Google Shape;120;p22"/>
          <p:cNvPicPr preferRelativeResize="0"/>
          <p:nvPr/>
        </p:nvPicPr>
        <p:blipFill rotWithShape="1">
          <a:blip r:embed="rId6">
            <a:alphaModFix/>
          </a:blip>
          <a:srcRect b="49153" l="0" r="0" t="0"/>
          <a:stretch/>
        </p:blipFill>
        <p:spPr>
          <a:xfrm>
            <a:off x="0" y="2713425"/>
            <a:ext cx="4293876" cy="2430074"/>
          </a:xfrm>
          <a:prstGeom prst="rect">
            <a:avLst/>
          </a:prstGeom>
          <a:noFill/>
          <a:ln>
            <a:noFill/>
          </a:ln>
        </p:spPr>
      </p:pic>
      <p:pic>
        <p:nvPicPr>
          <p:cNvPr id="121" name="Google Shape;121;p22"/>
          <p:cNvPicPr preferRelativeResize="0"/>
          <p:nvPr/>
        </p:nvPicPr>
        <p:blipFill rotWithShape="1">
          <a:blip r:embed="rId7">
            <a:alphaModFix/>
          </a:blip>
          <a:srcRect b="0" l="5087" r="0" t="0"/>
          <a:stretch/>
        </p:blipFill>
        <p:spPr>
          <a:xfrm>
            <a:off x="777398" y="2002877"/>
            <a:ext cx="7589200" cy="103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p:nvPr/>
        </p:nvSpPr>
        <p:spPr>
          <a:xfrm>
            <a:off x="5974600" y="-148425"/>
            <a:ext cx="3309300" cy="54354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3"/>
          <p:cNvSpPr txBox="1"/>
          <p:nvPr>
            <p:ph idx="1" type="body"/>
          </p:nvPr>
        </p:nvSpPr>
        <p:spPr>
          <a:xfrm>
            <a:off x="447925" y="1720050"/>
            <a:ext cx="4949700" cy="1197300"/>
          </a:xfrm>
          <a:prstGeom prst="rect">
            <a:avLst/>
          </a:prstGeom>
          <a:noFill/>
          <a:ln>
            <a:noFill/>
          </a:ln>
        </p:spPr>
        <p:txBody>
          <a:bodyPr anchorCtr="0" anchor="t" bIns="45700" lIns="91425" spcFirstLastPara="1" rIns="91425" wrap="square" tIns="45700">
            <a:noAutofit/>
          </a:bodyPr>
          <a:lstStyle/>
          <a:p>
            <a:pPr indent="-381000" lvl="0" marL="457200" rtl="0" algn="l">
              <a:spcBef>
                <a:spcPts val="400"/>
              </a:spcBef>
              <a:spcAft>
                <a:spcPts val="0"/>
              </a:spcAft>
              <a:buSzPts val="2400"/>
              <a:buChar char="-"/>
            </a:pPr>
            <a:r>
              <a:rPr b="0" lang="en-US"/>
              <a:t>Overwhelming endless scroll</a:t>
            </a:r>
            <a:endParaRPr b="0"/>
          </a:p>
          <a:p>
            <a:pPr indent="-381000" lvl="0" marL="457200" rtl="0" algn="l">
              <a:spcBef>
                <a:spcPts val="1000"/>
              </a:spcBef>
              <a:spcAft>
                <a:spcPts val="1000"/>
              </a:spcAft>
              <a:buSzPts val="2400"/>
              <a:buChar char="-"/>
            </a:pPr>
            <a:r>
              <a:rPr b="0" lang="en-US"/>
              <a:t>Spam (hope it will be helpful)</a:t>
            </a:r>
            <a:endParaRPr b="0"/>
          </a:p>
        </p:txBody>
      </p:sp>
      <p:sp>
        <p:nvSpPr>
          <p:cNvPr id="128" name="Google Shape;128;p23"/>
          <p:cNvSpPr txBox="1"/>
          <p:nvPr>
            <p:ph type="title"/>
          </p:nvPr>
        </p:nvSpPr>
        <p:spPr>
          <a:xfrm>
            <a:off x="447924" y="369275"/>
            <a:ext cx="49497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US"/>
              <a:t>PAIN POINTS</a:t>
            </a:r>
            <a:endParaRPr/>
          </a:p>
        </p:txBody>
      </p:sp>
      <p:sp>
        <p:nvSpPr>
          <p:cNvPr id="129" name="Google Shape;129;p23"/>
          <p:cNvSpPr txBox="1"/>
          <p:nvPr>
            <p:ph idx="1" type="body"/>
          </p:nvPr>
        </p:nvSpPr>
        <p:spPr>
          <a:xfrm>
            <a:off x="447925" y="2695225"/>
            <a:ext cx="4949700" cy="1197300"/>
          </a:xfrm>
          <a:prstGeom prst="rect">
            <a:avLst/>
          </a:prstGeom>
          <a:noFill/>
          <a:ln>
            <a:noFill/>
          </a:ln>
        </p:spPr>
        <p:txBody>
          <a:bodyPr anchorCtr="0" anchor="t" bIns="45700" lIns="91425" spcFirstLastPara="1" rIns="91425" wrap="square" tIns="45700">
            <a:noAutofit/>
          </a:bodyPr>
          <a:lstStyle/>
          <a:p>
            <a:pPr indent="-381000" lvl="0" marL="457200" rtl="0" algn="l">
              <a:spcBef>
                <a:spcPts val="400"/>
              </a:spcBef>
              <a:spcAft>
                <a:spcPts val="1000"/>
              </a:spcAft>
              <a:buSzPts val="2400"/>
              <a:buChar char="-"/>
            </a:pPr>
            <a:r>
              <a:rPr b="0" lang="en-US"/>
              <a:t>Managing interest, logistics and communication</a:t>
            </a:r>
            <a:endParaRPr b="0"/>
          </a:p>
        </p:txBody>
      </p:sp>
      <p:pic>
        <p:nvPicPr>
          <p:cNvPr id="130" name="Google Shape;130;p23"/>
          <p:cNvPicPr preferRelativeResize="0"/>
          <p:nvPr/>
        </p:nvPicPr>
        <p:blipFill>
          <a:blip r:embed="rId3">
            <a:alphaModFix/>
          </a:blip>
          <a:stretch>
            <a:fillRect/>
          </a:stretch>
        </p:blipFill>
        <p:spPr>
          <a:xfrm>
            <a:off x="5974550" y="765266"/>
            <a:ext cx="3169500" cy="2220562"/>
          </a:xfrm>
          <a:prstGeom prst="rect">
            <a:avLst/>
          </a:prstGeom>
          <a:noFill/>
          <a:ln>
            <a:noFill/>
          </a:ln>
        </p:spPr>
      </p:pic>
      <p:pic>
        <p:nvPicPr>
          <p:cNvPr id="131" name="Google Shape;131;p23"/>
          <p:cNvPicPr preferRelativeResize="0"/>
          <p:nvPr/>
        </p:nvPicPr>
        <p:blipFill rotWithShape="1">
          <a:blip r:embed="rId4">
            <a:alphaModFix/>
          </a:blip>
          <a:srcRect b="47591" l="41897" r="0" t="46946"/>
          <a:stretch/>
        </p:blipFill>
        <p:spPr>
          <a:xfrm>
            <a:off x="5974550" y="3116340"/>
            <a:ext cx="3169499" cy="645668"/>
          </a:xfrm>
          <a:prstGeom prst="rect">
            <a:avLst/>
          </a:prstGeom>
          <a:noFill/>
          <a:ln>
            <a:noFill/>
          </a:ln>
        </p:spPr>
      </p:pic>
      <p:pic>
        <p:nvPicPr>
          <p:cNvPr id="132" name="Google Shape;132;p23"/>
          <p:cNvPicPr preferRelativeResize="0"/>
          <p:nvPr/>
        </p:nvPicPr>
        <p:blipFill rotWithShape="1">
          <a:blip r:embed="rId5">
            <a:alphaModFix/>
          </a:blip>
          <a:srcRect b="56822" l="0" r="26013" t="36340"/>
          <a:stretch/>
        </p:blipFill>
        <p:spPr>
          <a:xfrm>
            <a:off x="5974650" y="2"/>
            <a:ext cx="3169499" cy="634752"/>
          </a:xfrm>
          <a:prstGeom prst="rect">
            <a:avLst/>
          </a:prstGeom>
          <a:noFill/>
          <a:ln>
            <a:noFill/>
          </a:ln>
        </p:spPr>
      </p:pic>
      <p:pic>
        <p:nvPicPr>
          <p:cNvPr id="133" name="Google Shape;133;p23"/>
          <p:cNvPicPr preferRelativeResize="0"/>
          <p:nvPr/>
        </p:nvPicPr>
        <p:blipFill>
          <a:blip r:embed="rId6">
            <a:alphaModFix/>
          </a:blip>
          <a:stretch>
            <a:fillRect/>
          </a:stretch>
        </p:blipFill>
        <p:spPr>
          <a:xfrm>
            <a:off x="5974550" y="3904845"/>
            <a:ext cx="3169500" cy="1238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2" type="body"/>
          </p:nvPr>
        </p:nvSpPr>
        <p:spPr>
          <a:xfrm>
            <a:off x="460375" y="1730699"/>
            <a:ext cx="8184600" cy="246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US"/>
              <a:t>A marketplace platform that connects listers and tenants through:</a:t>
            </a:r>
            <a:endParaRPr/>
          </a:p>
          <a:p>
            <a:pPr indent="-381000" lvl="0" marL="457200" rtl="0" algn="l">
              <a:lnSpc>
                <a:spcPct val="90000"/>
              </a:lnSpc>
              <a:spcBef>
                <a:spcPts val="1000"/>
              </a:spcBef>
              <a:spcAft>
                <a:spcPts val="0"/>
              </a:spcAft>
              <a:buSzPts val="2400"/>
              <a:buChar char="-"/>
            </a:pPr>
            <a:r>
              <a:rPr lang="en-US"/>
              <a:t>Filterable, accessible listings</a:t>
            </a:r>
            <a:endParaRPr/>
          </a:p>
          <a:p>
            <a:pPr indent="-381000" lvl="0" marL="457200" rtl="0" algn="l">
              <a:lnSpc>
                <a:spcPct val="90000"/>
              </a:lnSpc>
              <a:spcBef>
                <a:spcPts val="1000"/>
              </a:spcBef>
              <a:spcAft>
                <a:spcPts val="0"/>
              </a:spcAft>
              <a:buSzPts val="2400"/>
              <a:buChar char="-"/>
            </a:pPr>
            <a:r>
              <a:rPr lang="en-US"/>
              <a:t>Facilitated</a:t>
            </a:r>
            <a:r>
              <a:rPr lang="en-US"/>
              <a:t> communication</a:t>
            </a:r>
            <a:endParaRPr/>
          </a:p>
          <a:p>
            <a:pPr indent="-381000" lvl="0" marL="457200" rtl="0" algn="l">
              <a:lnSpc>
                <a:spcPct val="90000"/>
              </a:lnSpc>
              <a:spcBef>
                <a:spcPts val="1000"/>
              </a:spcBef>
              <a:spcAft>
                <a:spcPts val="1000"/>
              </a:spcAft>
              <a:buSzPts val="2400"/>
              <a:buChar char="-"/>
            </a:pPr>
            <a:r>
              <a:rPr lang="en-US"/>
              <a:t>Interest transparency</a:t>
            </a:r>
            <a:endParaRPr/>
          </a:p>
        </p:txBody>
      </p:sp>
      <p:sp>
        <p:nvSpPr>
          <p:cNvPr id="139" name="Google Shape;139;p24"/>
          <p:cNvSpPr txBox="1"/>
          <p:nvPr>
            <p:ph type="title"/>
          </p:nvPr>
        </p:nvSpPr>
        <p:spPr>
          <a:xfrm>
            <a:off x="447923" y="371510"/>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3000"/>
              <a:buFont typeface="Encode Sans Black"/>
              <a:buNone/>
            </a:pPr>
            <a:r>
              <a:rPr lang="en-US"/>
              <a:t>IDEAS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W Purple">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W Gold">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UW White">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